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6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4" r:id="rId7"/>
    <p:sldId id="263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BF0"/>
    <a:srgbClr val="7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87"/>
    <p:restoredTop sz="96234"/>
  </p:normalViewPr>
  <p:slideViewPr>
    <p:cSldViewPr snapToGrid="0" snapToObjects="1">
      <p:cViewPr varScale="1">
        <p:scale>
          <a:sx n="87" d="100"/>
          <a:sy n="87" d="100"/>
        </p:scale>
        <p:origin x="2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4EB22-E56A-3C48-AD9E-97D6692C6F4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90CD-8584-F64B-971E-679F78CED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8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https://6lli539m39y3hpkelqsm3c2fg-wpengine.netdna-ssl.com/</a:t>
            </a:r>
            <a:r>
              <a:rPr lang="en-US" dirty="0" err="1"/>
              <a:t>wp</a:t>
            </a:r>
            <a:r>
              <a:rPr lang="en-US" dirty="0"/>
              <a:t>-content/uploads/2018/07/brain_shutterstock_747728734.jpg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0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</a:t>
            </a:r>
            <a:r>
              <a:rPr lang="en-US" dirty="0"/>
              <a:t>: http://</a:t>
            </a:r>
            <a:r>
              <a:rPr lang="en-US" dirty="0" err="1"/>
              <a:t>idrd-bham.info</a:t>
            </a:r>
            <a:r>
              <a:rPr lang="en-US" dirty="0"/>
              <a:t>/</a:t>
            </a:r>
            <a:r>
              <a:rPr lang="en-US" dirty="0" err="1"/>
              <a:t>idrd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-content/uploads/2015/04/thank-you-note-</a:t>
            </a:r>
            <a:r>
              <a:rPr lang="en-US" dirty="0" err="1"/>
              <a:t>ftr.jpg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0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9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2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2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ImageSource:https</a:t>
            </a:r>
            <a:r>
              <a:rPr lang="en-US" dirty="0"/>
              <a:t>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/commons/thumb/2/2b/</a:t>
            </a:r>
            <a:r>
              <a:rPr lang="en-US" dirty="0" err="1"/>
              <a:t>Mental_Disorder_Silhouette.png</a:t>
            </a:r>
            <a:r>
              <a:rPr lang="en-US" dirty="0"/>
              <a:t>/1200px-Mental_Disorder_Silhouette.png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1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ImageSource</a:t>
            </a:r>
            <a:r>
              <a:rPr lang="en-US" dirty="0"/>
              <a:t>: http://</a:t>
            </a:r>
            <a:r>
              <a:rPr lang="en-US" dirty="0" err="1"/>
              <a:t>www.klimatupplysningen.se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-content/uploads/2015/04/question-marks-</a:t>
            </a:r>
            <a:r>
              <a:rPr lang="en-US" dirty="0" err="1"/>
              <a:t>picture.jpg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90CD-8584-F64B-971E-679F78CED6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57ECBE-63C3-EF4B-BEEF-9E64BD03D7B7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67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7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6787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9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02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04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155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98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40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D7A2-8998-F441-BA14-F1D2B1F41D39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9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068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72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E5A99-E859-F848-A1B5-27E1843B0B3A}" type="datetime1">
              <a:rPr lang="en-IN" smtClean="0"/>
              <a:t>16/06/19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2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D9EA-AE64-AC4F-A78E-ED4605CB7087}" type="datetime1">
              <a:rPr lang="en-IN" smtClean="0"/>
              <a:t>16/06/19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0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0955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91AD-5D42-3145-8B0C-B4FE9AD9F1F2}" type="datetime1">
              <a:rPr lang="en-IN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0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E151F-A2D9-A54F-A3FA-42BABD452D8F}" type="datetime1">
              <a:rPr lang="en-IN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75A8-9EB5-2F48-902A-F59443C19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9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74" r:id="rId12"/>
    <p:sldLayoutId id="2147484675" r:id="rId13"/>
    <p:sldLayoutId id="2147484676" r:id="rId14"/>
    <p:sldLayoutId id="2147484677" r:id="rId15"/>
    <p:sldLayoutId id="2147484678" r:id="rId16"/>
    <p:sldLayoutId id="214748467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846" y="1633987"/>
            <a:ext cx="9591154" cy="175029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" pitchFamily="2" charset="0"/>
                <a:ea typeface="+mn-ea"/>
                <a:cs typeface="+mn-cs"/>
              </a:rPr>
              <a:t>PSYCHOLOGICAL DISORDER PROFILING </a:t>
            </a:r>
            <a:b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" pitchFamily="2" charset="0"/>
                <a:ea typeface="+mn-ea"/>
                <a:cs typeface="+mn-cs"/>
              </a:rPr>
            </a:b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" pitchFamily="2" charset="0"/>
                <a:ea typeface="+mn-ea"/>
                <a:cs typeface="+mn-cs"/>
              </a:rPr>
              <a:t>{IMPLEMENTING SCIKIT-LEARN}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2310" y="5837200"/>
            <a:ext cx="27869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BY</a:t>
            </a:r>
          </a:p>
          <a:p>
            <a:r>
              <a:rPr lang="en-US" sz="1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ANIRUDH BHATTACHARYA</a:t>
            </a:r>
          </a:p>
          <a:p>
            <a:r>
              <a:rPr lang="en-US" sz="1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PRANAV NIMBALKAR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D3D2-65A0-3046-8243-6DDEEAC0423A}"/>
              </a:ext>
            </a:extLst>
          </p:cNvPr>
          <p:cNvSpPr txBox="1"/>
          <p:nvPr/>
        </p:nvSpPr>
        <p:spPr>
          <a:xfrm>
            <a:off x="1838846" y="3740094"/>
            <a:ext cx="95911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" dirty="0"/>
          </a:p>
          <a:p>
            <a:pPr algn="ctr"/>
            <a:r>
              <a:rPr lang="en-US" sz="2000" b="1" cap="all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" pitchFamily="2" charset="0"/>
              </a:rPr>
              <a:t>&lt; RECENT TRENDS IN SOFTWARE ENGINEERING &gt;</a:t>
            </a:r>
          </a:p>
        </p:txBody>
      </p:sp>
    </p:spTree>
    <p:extLst>
      <p:ext uri="{BB962C8B-B14F-4D97-AF65-F5344CB8AC3E}">
        <p14:creationId xmlns:p14="http://schemas.microsoft.com/office/powerpoint/2010/main" val="191062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8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6E19-40EE-1147-B3A9-EF818C4C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4160" y="6177980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319168" y="159650"/>
            <a:ext cx="8872866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418559" y="272294"/>
            <a:ext cx="8872866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CONTENTS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9" name="Bevel 8">
            <a:extLst>
              <a:ext uri="{FF2B5EF4-FFF2-40B4-BE49-F238E27FC236}">
                <a16:creationId xmlns:a16="http://schemas.microsoft.com/office/drawing/2014/main" id="{4004D53A-A83B-1546-9B6D-4D9655E81E8D}"/>
              </a:ext>
            </a:extLst>
          </p:cNvPr>
          <p:cNvSpPr/>
          <p:nvPr/>
        </p:nvSpPr>
        <p:spPr>
          <a:xfrm>
            <a:off x="2170532" y="1139563"/>
            <a:ext cx="7578152" cy="581511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CLEANING DATA</a:t>
            </a:r>
          </a:p>
        </p:txBody>
      </p:sp>
      <p:sp>
        <p:nvSpPr>
          <p:cNvPr id="10" name="Bevel 9">
            <a:extLst>
              <a:ext uri="{FF2B5EF4-FFF2-40B4-BE49-F238E27FC236}">
                <a16:creationId xmlns:a16="http://schemas.microsoft.com/office/drawing/2014/main" id="{3EC3D5AC-9E9C-CF4F-9571-24613CB7E4FF}"/>
              </a:ext>
            </a:extLst>
          </p:cNvPr>
          <p:cNvSpPr/>
          <p:nvPr/>
        </p:nvSpPr>
        <p:spPr>
          <a:xfrm>
            <a:off x="2170532" y="1994328"/>
            <a:ext cx="7578152" cy="581511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CATEGORIZING DATA</a:t>
            </a:r>
            <a:endParaRPr lang="en-US" sz="2400" spc="3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5A7CBF78-97D6-1C41-9CBA-DC9568E729C6}"/>
              </a:ext>
            </a:extLst>
          </p:cNvPr>
          <p:cNvSpPr/>
          <p:nvPr/>
        </p:nvSpPr>
        <p:spPr>
          <a:xfrm>
            <a:off x="2170532" y="2849093"/>
            <a:ext cx="7578152" cy="581511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FEATURES – WORD FREQUENCY</a:t>
            </a:r>
            <a:endParaRPr lang="en-US" sz="2400" spc="3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12" name="Bevel 11">
            <a:extLst>
              <a:ext uri="{FF2B5EF4-FFF2-40B4-BE49-F238E27FC236}">
                <a16:creationId xmlns:a16="http://schemas.microsoft.com/office/drawing/2014/main" id="{04C9F4A9-E3E1-BB42-89D2-327476A8820D}"/>
              </a:ext>
            </a:extLst>
          </p:cNvPr>
          <p:cNvSpPr/>
          <p:nvPr/>
        </p:nvSpPr>
        <p:spPr>
          <a:xfrm>
            <a:off x="2170532" y="3703858"/>
            <a:ext cx="7578152" cy="581511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LABELS – LABEL ENCODER</a:t>
            </a:r>
            <a:endParaRPr lang="en-US" sz="2400" spc="3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13" name="Bevel 12">
            <a:extLst>
              <a:ext uri="{FF2B5EF4-FFF2-40B4-BE49-F238E27FC236}">
                <a16:creationId xmlns:a16="http://schemas.microsoft.com/office/drawing/2014/main" id="{2F13A9E8-3481-4241-8D52-83BA63C62E39}"/>
              </a:ext>
            </a:extLst>
          </p:cNvPr>
          <p:cNvSpPr/>
          <p:nvPr/>
        </p:nvSpPr>
        <p:spPr>
          <a:xfrm>
            <a:off x="2170532" y="4558623"/>
            <a:ext cx="7578152" cy="957274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300" dirty="0">
                <a:solidFill>
                  <a:srgbClr val="002060"/>
                </a:solidFill>
                <a:latin typeface="Courier" pitchFamily="2" charset="0"/>
              </a:rPr>
              <a:t>IMPLEMENTING ALGORITHMS &amp; 5-FOLD DATA CROSS VALIDATION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137FA2-36AE-DA46-BBEF-EB0A88C1E0C4}"/>
              </a:ext>
            </a:extLst>
          </p:cNvPr>
          <p:cNvCxnSpPr>
            <a:cxnSpLocks/>
          </p:cNvCxnSpPr>
          <p:nvPr/>
        </p:nvCxnSpPr>
        <p:spPr>
          <a:xfrm>
            <a:off x="1702904" y="946414"/>
            <a:ext cx="0" cy="52315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5FDFE-7BBB-F74D-9AD4-35A11B0D9E1E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1702904" y="1430319"/>
            <a:ext cx="46762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C4961-A29B-404A-A37A-C20D73039441}"/>
              </a:ext>
            </a:extLst>
          </p:cNvPr>
          <p:cNvCxnSpPr>
            <a:cxnSpLocks/>
          </p:cNvCxnSpPr>
          <p:nvPr/>
        </p:nvCxnSpPr>
        <p:spPr>
          <a:xfrm>
            <a:off x="1702904" y="2298337"/>
            <a:ext cx="467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9557A9-1E54-424F-BA4B-732530203407}"/>
              </a:ext>
            </a:extLst>
          </p:cNvPr>
          <p:cNvCxnSpPr>
            <a:cxnSpLocks/>
          </p:cNvCxnSpPr>
          <p:nvPr/>
        </p:nvCxnSpPr>
        <p:spPr>
          <a:xfrm>
            <a:off x="1702904" y="3186232"/>
            <a:ext cx="467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7CDC56-597E-644E-ACAE-607A38871304}"/>
              </a:ext>
            </a:extLst>
          </p:cNvPr>
          <p:cNvCxnSpPr>
            <a:cxnSpLocks/>
          </p:cNvCxnSpPr>
          <p:nvPr/>
        </p:nvCxnSpPr>
        <p:spPr>
          <a:xfrm>
            <a:off x="1702904" y="3994615"/>
            <a:ext cx="467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1648AE-04CC-A84B-ACD4-D634507FC14D}"/>
              </a:ext>
            </a:extLst>
          </p:cNvPr>
          <p:cNvCxnSpPr>
            <a:cxnSpLocks/>
          </p:cNvCxnSpPr>
          <p:nvPr/>
        </p:nvCxnSpPr>
        <p:spPr>
          <a:xfrm>
            <a:off x="1702904" y="4854883"/>
            <a:ext cx="467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Bevel 20">
            <a:extLst>
              <a:ext uri="{FF2B5EF4-FFF2-40B4-BE49-F238E27FC236}">
                <a16:creationId xmlns:a16="http://schemas.microsoft.com/office/drawing/2014/main" id="{3D350366-9875-4449-A00D-B542EBF6575F}"/>
              </a:ext>
            </a:extLst>
          </p:cNvPr>
          <p:cNvSpPr/>
          <p:nvPr/>
        </p:nvSpPr>
        <p:spPr>
          <a:xfrm>
            <a:off x="2170532" y="5887224"/>
            <a:ext cx="7578152" cy="581511"/>
          </a:xfrm>
          <a:prstGeom prst="bevel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spc="600" dirty="0">
                <a:solidFill>
                  <a:srgbClr val="002060"/>
                </a:solidFill>
                <a:latin typeface="Courier" pitchFamily="2" charset="0"/>
              </a:rPr>
              <a:t>Q&amp;A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FCBF0D-563F-D84B-BE0E-9BB139955778}"/>
              </a:ext>
            </a:extLst>
          </p:cNvPr>
          <p:cNvCxnSpPr>
            <a:cxnSpLocks/>
          </p:cNvCxnSpPr>
          <p:nvPr/>
        </p:nvCxnSpPr>
        <p:spPr>
          <a:xfrm>
            <a:off x="1702904" y="6183484"/>
            <a:ext cx="467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9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451903" y="351296"/>
            <a:ext cx="9090202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551294" y="463940"/>
            <a:ext cx="9090202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CLEANING DATA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9DAFA-740C-E04B-B186-C3E7CB0CF3D4}"/>
              </a:ext>
            </a:extLst>
          </p:cNvPr>
          <p:cNvSpPr txBox="1"/>
          <p:nvPr/>
        </p:nvSpPr>
        <p:spPr>
          <a:xfrm>
            <a:off x="1551294" y="1345888"/>
            <a:ext cx="9254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REMOVING USER NAMES FROM TWEETS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REMOVING ENGLISH STOP WORDS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REMOVING IRRELEVANT WORDS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“RT” FROM RETWEETS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“USERNAME” OF THE PERSON WHOSE TWEET IS RETWEETED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REMOVING THE HASHTAGS FROM TRAINING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“#DEPRESSION”, “#ANXIETY” &amp; “#OCD”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REMOVING NOISE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 LINKS TO TWITTER PAGES WITHIN DATA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D23797-A57A-A740-B247-E6E2463A316F}"/>
              </a:ext>
            </a:extLst>
          </p:cNvPr>
          <p:cNvSpPr txBox="1">
            <a:spLocks/>
          </p:cNvSpPr>
          <p:nvPr/>
        </p:nvSpPr>
        <p:spPr>
          <a:xfrm>
            <a:off x="10424160" y="6177980"/>
            <a:ext cx="699853" cy="521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179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295105" y="285080"/>
            <a:ext cx="9935425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394496" y="397724"/>
            <a:ext cx="9935425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CATEGORIZING DATA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9DAFA-740C-E04B-B186-C3E7CB0CF3D4}"/>
              </a:ext>
            </a:extLst>
          </p:cNvPr>
          <p:cNvSpPr txBox="1"/>
          <p:nvPr/>
        </p:nvSpPr>
        <p:spPr>
          <a:xfrm>
            <a:off x="1536850" y="1225504"/>
            <a:ext cx="990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LOADING DATA INTO PANDA DATAFRAMES AS PER DISORDER CATEGORY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CF617-93A6-CA47-935B-25A3C687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12" y="1799813"/>
            <a:ext cx="9035612" cy="3014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95812-4A79-8742-B185-119BAD9FE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474" y="4720013"/>
            <a:ext cx="9035612" cy="213798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A95BB3-2167-3C47-963C-A272B12251F0}"/>
              </a:ext>
            </a:extLst>
          </p:cNvPr>
          <p:cNvSpPr txBox="1">
            <a:spLocks/>
          </p:cNvSpPr>
          <p:nvPr/>
        </p:nvSpPr>
        <p:spPr>
          <a:xfrm>
            <a:off x="10424160" y="6177980"/>
            <a:ext cx="699853" cy="521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141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451902" y="351296"/>
            <a:ext cx="9730425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551293" y="463940"/>
            <a:ext cx="9730425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FEATURES – WORD FREQUENCY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9DAFA-740C-E04B-B186-C3E7CB0CF3D4}"/>
              </a:ext>
            </a:extLst>
          </p:cNvPr>
          <p:cNvSpPr txBox="1"/>
          <p:nvPr/>
        </p:nvSpPr>
        <p:spPr>
          <a:xfrm>
            <a:off x="1591147" y="1206541"/>
            <a:ext cx="9903114" cy="377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FEATURES PROVIDE UNIQUE REPRESENTATION FOR SAMPLE DATA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WORD FREQUENCY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MOST COMMON FEATUE FOR TWEET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TfidfVectorizer() </a:t>
            </a:r>
            <a:r>
              <a:rPr lang="en-US" sz="2400" dirty="0">
                <a:solidFill>
                  <a:srgbClr val="002060"/>
                </a:solidFill>
              </a:rPr>
              <a:t>METHOD FROM Scikit-Learn LIBRARY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TF-IDF FREQUENCY MEASURES IMPLEMENTED USING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max_df = 0.8 (WORDS OCCURRING IN MORE THAN 80% OF TWEETS)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min_df = 3 (WORDS OCCURRING IN LESS THAN 3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B0E3E-8BB1-094C-A5D4-2183D1E6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16" y="4991298"/>
            <a:ext cx="9448997" cy="144767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5D2B05-8457-404C-870D-6344EB18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4160" y="6177980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2023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451902" y="351296"/>
            <a:ext cx="9730425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551293" y="463940"/>
            <a:ext cx="9730425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LABELS – LABEL ENCODER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719D22-75CC-B848-BF33-15C867069D43}"/>
              </a:ext>
            </a:extLst>
          </p:cNvPr>
          <p:cNvSpPr txBox="1">
            <a:spLocks/>
          </p:cNvSpPr>
          <p:nvPr/>
        </p:nvSpPr>
        <p:spPr>
          <a:xfrm>
            <a:off x="10424160" y="6177980"/>
            <a:ext cx="699853" cy="521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7461E-2797-3740-AC5E-C90C40872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65" y="2018656"/>
            <a:ext cx="9824679" cy="414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5CF7AD-846D-E144-B262-815CE303715C}"/>
              </a:ext>
            </a:extLst>
          </p:cNvPr>
          <p:cNvSpPr/>
          <p:nvPr/>
        </p:nvSpPr>
        <p:spPr>
          <a:xfrm>
            <a:off x="1428336" y="1206541"/>
            <a:ext cx="9777553" cy="586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LABELS ARE USED TO ASSIGN SAMPLES TO DIFFERENT CLASSES</a:t>
            </a:r>
          </a:p>
        </p:txBody>
      </p:sp>
    </p:spTree>
    <p:extLst>
      <p:ext uri="{BB962C8B-B14F-4D97-AF65-F5344CB8AC3E}">
        <p14:creationId xmlns:p14="http://schemas.microsoft.com/office/powerpoint/2010/main" val="89844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451902" y="351296"/>
            <a:ext cx="9730425" cy="629957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551293" y="463940"/>
            <a:ext cx="9730425" cy="62995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LABELS – LABEL ENCODER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9DAFA-740C-E04B-B186-C3E7CB0CF3D4}"/>
              </a:ext>
            </a:extLst>
          </p:cNvPr>
          <p:cNvSpPr txBox="1"/>
          <p:nvPr/>
        </p:nvSpPr>
        <p:spPr>
          <a:xfrm>
            <a:off x="1591148" y="1346884"/>
            <a:ext cx="9690570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Afinn WORDLIST IS USED TO SCORE THE SENTIMENT OF THE SENTENCES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POSITIVITY, NEGATIVITY, NEUTRALITY</a:t>
            </a:r>
          </a:p>
          <a:p>
            <a:pPr lvl="2">
              <a:lnSpc>
                <a:spcPct val="150000"/>
              </a:lnSpc>
            </a:pPr>
            <a:endParaRPr lang="en-US" sz="1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LabelEncoder() </a:t>
            </a:r>
            <a:r>
              <a:rPr lang="en-US" sz="2400" dirty="0">
                <a:solidFill>
                  <a:srgbClr val="002060"/>
                </a:solidFill>
              </a:rPr>
              <a:t>METHOD OF Scikit-Learn LIBRARY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CONVERTS CATEGORICAL AFINN SCORE INTO NUMERICAL FEATURE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4CFEDA-300B-F94E-8F68-2E5DB70E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2474" y="6124862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B82A4-F83F-B345-BEAF-7BA1B337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41" y="3761717"/>
            <a:ext cx="9311546" cy="14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D29772DA-1EFD-E14F-A35D-08152EE04524}"/>
              </a:ext>
            </a:extLst>
          </p:cNvPr>
          <p:cNvSpPr/>
          <p:nvPr/>
        </p:nvSpPr>
        <p:spPr>
          <a:xfrm>
            <a:off x="1285822" y="262805"/>
            <a:ext cx="9838191" cy="1241529"/>
          </a:xfrm>
          <a:prstGeom prst="foldedCorne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3559CD2-2C00-DC4C-BBCA-4444D6E31985}"/>
              </a:ext>
            </a:extLst>
          </p:cNvPr>
          <p:cNvSpPr/>
          <p:nvPr/>
        </p:nvSpPr>
        <p:spPr>
          <a:xfrm>
            <a:off x="1385213" y="375449"/>
            <a:ext cx="9838191" cy="124152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IMPLEMENTING ALGORTIHMS &amp; </a:t>
            </a:r>
          </a:p>
          <a:p>
            <a:r>
              <a:rPr lang="en-US" sz="3600" spc="3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 pitchFamily="2" charset="0"/>
              </a:rPr>
              <a:t>5-FOLD DATA CROSS VALIDATION</a:t>
            </a:r>
            <a:endParaRPr lang="en-US" spc="3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19E20C-4D06-2F41-88C0-D7139E62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0135" y="6284243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D74C-F6F7-6D49-A888-66DDFFC7B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13" y="1729622"/>
            <a:ext cx="9631832" cy="49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2D2DD2-E8D3-8242-9A56-8D9DE385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3877" y="6336015"/>
            <a:ext cx="699853" cy="5219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90727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{A69C87CA-9575-E846-BAC3-B7533A8A1ED7}tf10001122</Template>
  <TotalTime>14215</TotalTime>
  <Words>538</Words>
  <Application>Microsoft Macintosh PowerPoint</Application>
  <PresentationFormat>Widescreen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Trebuchet MS</vt:lpstr>
      <vt:lpstr>Tw Cen MT</vt:lpstr>
      <vt:lpstr>Wingdings</vt:lpstr>
      <vt:lpstr>Circuit</vt:lpstr>
      <vt:lpstr>PSYCHOLOGICAL DISORDER PROFILING  {IMPLEMENTING SCIKIT-LEARN}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Management</dc:title>
  <dc:creator>Anirudh Bhattacharya</dc:creator>
  <cp:lastModifiedBy>Anirudh Bhattacharya</cp:lastModifiedBy>
  <cp:revision>589</cp:revision>
  <dcterms:created xsi:type="dcterms:W3CDTF">2019-03-30T07:21:00Z</dcterms:created>
  <dcterms:modified xsi:type="dcterms:W3CDTF">2019-06-17T01:45:30Z</dcterms:modified>
</cp:coreProperties>
</file>